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9"/>
  </p:notesMasterIdLst>
  <p:sldIdLst>
    <p:sldId id="272" r:id="rId2"/>
    <p:sldId id="273" r:id="rId3"/>
    <p:sldId id="274" r:id="rId4"/>
    <p:sldId id="275" r:id="rId5"/>
    <p:sldId id="276" r:id="rId6"/>
    <p:sldId id="277" r:id="rId7"/>
    <p:sldId id="282" r:id="rId8"/>
    <p:sldId id="280" r:id="rId9"/>
    <p:sldId id="281" r:id="rId10"/>
    <p:sldId id="278" r:id="rId11"/>
    <p:sldId id="279" r:id="rId12"/>
    <p:sldId id="284" r:id="rId13"/>
    <p:sldId id="286" r:id="rId14"/>
    <p:sldId id="285" r:id="rId15"/>
    <p:sldId id="287" r:id="rId16"/>
    <p:sldId id="290" r:id="rId17"/>
    <p:sldId id="288" r:id="rId1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354" autoAdjust="0"/>
    <p:restoredTop sz="94660"/>
  </p:normalViewPr>
  <p:slideViewPr>
    <p:cSldViewPr snapToGrid="0">
      <p:cViewPr varScale="1">
        <p:scale>
          <a:sx n="73" d="100"/>
          <a:sy n="73" d="100"/>
        </p:scale>
        <p:origin x="276" y="9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71BD4573-58E7-4156-A133-2731F5F8D1A6}" type="datetimeFigureOut">
              <a:rPr lang="en-US" smtClean="0"/>
              <a:t>10/5/2022</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93B0CF2-7F87-4E02-A248-870047730F99}" type="slidenum">
              <a:rPr lang="en-US" smtClean="0"/>
              <a:t>‹#›</a:t>
            </a:fld>
            <a:endParaRPr lang="en-US" dirty="0"/>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3B0CF2-7F87-4E02-A248-870047730F99}" type="slidenum">
              <a:rPr lang="en-US" smtClean="0"/>
              <a:t>1</a:t>
            </a:fld>
            <a:endParaRPr lang="en-US" dirty="0"/>
          </a:p>
        </p:txBody>
      </p:sp>
    </p:spTree>
    <p:extLst>
      <p:ext uri="{BB962C8B-B14F-4D97-AF65-F5344CB8AC3E}">
        <p14:creationId xmlns:p14="http://schemas.microsoft.com/office/powerpoint/2010/main" val="1495133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10" name="Group 9"/>
          <p:cNvGrpSpPr/>
          <p:nvPr/>
        </p:nvGrpSpPr>
        <p:grpSpPr>
          <a:xfrm>
            <a:off x="0" y="6208894"/>
            <a:ext cx="12192000" cy="649106"/>
            <a:chOff x="0" y="6208894"/>
            <a:chExt cx="12192000" cy="649106"/>
          </a:xfrm>
        </p:grpSpPr>
        <p:sp>
          <p:nvSpPr>
            <p:cNvPr id="2" name="Rectangle 1"/>
            <p:cNvSpPr/>
            <p:nvPr/>
          </p:nvSpPr>
          <p:spPr>
            <a:xfrm>
              <a:off x="3048" y="6220178"/>
              <a:ext cx="12188952" cy="637822"/>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cxnSp>
          <p:nvCxnSpPr>
            <p:cNvPr id="7" name="Straight Connector 6"/>
            <p:cNvCxnSpPr/>
            <p:nvPr/>
          </p:nvCxnSpPr>
          <p:spPr>
            <a:xfrm>
              <a:off x="0" y="6208894"/>
              <a:ext cx="1219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5" name="Straight Connector 4"/>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tx2"/>
                </a:solidFill>
                <a:effectLst/>
                <a:latin typeface="+mj-lt"/>
                <a:ea typeface="+mj-ea"/>
                <a:cs typeface="+mj-cs"/>
              </a:defRPr>
            </a:lvl1pPr>
          </a:lstStyle>
          <a:p>
            <a:r>
              <a:rPr kumimoji="0" lang="en-US"/>
              <a:t>Click to edit Master title style</a:t>
            </a:r>
            <a:endParaRPr kumimoji="0" lang="en-US" dirty="0"/>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021A1D30-C0A0-4124-A783-34D9F15FA0FE}" type="datetime1">
              <a:rPr lang="en-US" smtClean="0"/>
              <a:t>10/5/2022</a:t>
            </a:fld>
            <a:endParaRPr lang="en-US" dirty="0"/>
          </a:p>
        </p:txBody>
      </p:sp>
      <p:sp>
        <p:nvSpPr>
          <p:cNvPr id="19" name="Footer Placeholder 18"/>
          <p:cNvSpPr>
            <a:spLocks noGrp="1"/>
          </p:cNvSpPr>
          <p:nvPr>
            <p:ph type="ftr" sz="quarter" idx="11"/>
          </p:nvPr>
        </p:nvSpPr>
        <p:spPr/>
        <p:txBody>
          <a:bodyPr/>
          <a:lstStyle/>
          <a:p>
            <a:r>
              <a:rPr lang="en-US" dirty="0"/>
              <a:t>Add a footer</a:t>
            </a:r>
          </a:p>
        </p:txBody>
      </p:sp>
      <p:sp>
        <p:nvSpPr>
          <p:cNvPr id="27" name="Slide Number Placeholder 2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980820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D2D5871-AB0F-4B3D-8861-97E78CB7B47E}" type="datetime1">
              <a:rPr lang="en-US" smtClean="0"/>
              <a:t>10/5/2022</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877777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4418406-4C3F-4F3E-80BD-A22568EA37EB}" type="datetime1">
              <a:rPr lang="en-US" smtClean="0"/>
              <a:t>10/5/2022</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369754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5F28077-7188-48C5-8679-2287FAC952E9}" type="datetime1">
              <a:rPr lang="en-US" smtClean="0"/>
              <a:t>10/5/2022</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48168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D2DCB740-6776-4EE9-99FD-96D592FA5A23}" type="datetime1">
              <a:rPr lang="en-US" smtClean="0"/>
              <a:t>10/5/2022</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53193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a:t>Click to edit Master title style</a:t>
            </a:r>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5F6BD99-6FFD-46C5-B5E2-43A34BDA2566}" type="datetime1">
              <a:rPr lang="en-US" smtClean="0"/>
              <a:t>10/5/2022</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0901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E022678E-214C-4CF8-97C7-95015FB02960}" type="datetime1">
              <a:rPr lang="en-US" smtClean="0"/>
              <a:t>10/5/2022</a:t>
            </a:fld>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250188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D55660E0-FA77-4473-A859-74127B089143}" type="datetime1">
              <a:rPr lang="en-US" smtClean="0"/>
              <a:t>10/5/2022</a:t>
            </a:fld>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071814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88D7B8-9F07-4899-827D-5F3CFDDEB574}" type="datetime1">
              <a:rPr lang="en-US" smtClean="0"/>
              <a:t>10/5/2022</a:t>
            </a:fld>
            <a:endParaRPr lang="en-US" dirty="0"/>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52882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5197C5C-1CD1-417D-A89C-14747F5222C7}" type="datetime1">
              <a:rPr lang="en-US" smtClean="0"/>
              <a:t>10/5/2022</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991926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a:t>Click icon to add picture</a:t>
            </a:r>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359EFBB-CFA1-4AA8-9123-F0B52DBD84FE}" type="datetime1">
              <a:rPr lang="en-US" smtClean="0"/>
              <a:t>10/5/2022</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a:xfrm>
            <a:off x="10769600" y="6356351"/>
            <a:ext cx="812800" cy="365125"/>
          </a:xfrm>
        </p:spPr>
        <p:txBody>
          <a:bodyPr/>
          <a:lstStyle/>
          <a:p>
            <a:fld id="{401CF334-2D5C-4859-84A6-CA7E6E43FAEB}" type="slidenum">
              <a:rPr lang="en-US" smtClean="0"/>
              <a:t>‹#›</a:t>
            </a:fld>
            <a:endParaRPr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dirty="0">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dirty="0">
              <a:solidFill>
                <a:schemeClr val="tx1"/>
              </a:solidFill>
              <a:latin typeface="+mn-lt"/>
              <a:ea typeface="+mn-ea"/>
              <a:cs typeface="+mn-cs"/>
            </a:endParaRPr>
          </a:p>
        </p:txBody>
      </p:sp>
    </p:spTree>
    <p:extLst>
      <p:ext uri="{BB962C8B-B14F-4D97-AF65-F5344CB8AC3E}">
        <p14:creationId xmlns:p14="http://schemas.microsoft.com/office/powerpoint/2010/main" val="2519624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lumMod val="50000"/>
              </a:schemeClr>
            </a:gs>
            <a:gs pos="25000">
              <a:schemeClr val="bg2">
                <a:tint val="83000"/>
                <a:satMod val="320000"/>
              </a:schemeClr>
            </a:gs>
            <a:gs pos="100000">
              <a:schemeClr val="bg2">
                <a:shade val="15000"/>
                <a:satMod val="320000"/>
              </a:schemeClr>
            </a:gs>
          </a:gsLst>
          <a:path path="circle">
            <a:fillToRect l="10000" t="110000" r="10000" b="100000"/>
          </a:path>
          <a:tileRect/>
        </a:gradFill>
        <a:effectLst/>
      </p:bgPr>
    </p:bg>
    <p:spTree>
      <p:nvGrpSpPr>
        <p:cNvPr id="1" name=""/>
        <p:cNvGrpSpPr/>
        <p:nvPr/>
      </p:nvGrpSpPr>
      <p:grpSpPr>
        <a:xfrm>
          <a:off x="0" y="0"/>
          <a:ext cx="0" cy="0"/>
          <a:chOff x="0" y="0"/>
          <a:chExt cx="0" cy="0"/>
        </a:xfrm>
      </p:grpSpPr>
      <p:grpSp>
        <p:nvGrpSpPr>
          <p:cNvPr id="25" name="Group 24"/>
          <p:cNvGrpSpPr/>
          <p:nvPr/>
        </p:nvGrpSpPr>
        <p:grpSpPr>
          <a:xfrm>
            <a:off x="-29028" y="-7144"/>
            <a:ext cx="12240731" cy="6879658"/>
            <a:chOff x="0" y="-21658"/>
            <a:chExt cx="12240731" cy="6879658"/>
          </a:xfrm>
        </p:grpSpPr>
        <p:sp>
          <p:nvSpPr>
            <p:cNvPr id="26" name="Rectangle 25"/>
            <p:cNvSpPr/>
            <p:nvPr/>
          </p:nvSpPr>
          <p:spPr>
            <a:xfrm>
              <a:off x="31633"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7" name="Group 26"/>
            <p:cNvGrpSpPr/>
            <p:nvPr/>
          </p:nvGrpSpPr>
          <p:grpSpPr>
            <a:xfrm>
              <a:off x="0" y="-21658"/>
              <a:ext cx="12240731" cy="1041400"/>
              <a:chOff x="-25356" y="-7144"/>
              <a:chExt cx="12240731" cy="1041400"/>
            </a:xfrm>
          </p:grpSpPr>
          <p:sp>
            <p:nvSpPr>
              <p:cNvPr id="28" name="Freeform 27"/>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dirty="0">
                  <a:solidFill>
                    <a:schemeClr val="tx1"/>
                  </a:solidFill>
                  <a:latin typeface="+mn-lt"/>
                  <a:ea typeface="+mn-ea"/>
                  <a:cs typeface="+mn-cs"/>
                </a:endParaRPr>
              </a:p>
            </p:txBody>
          </p:sp>
          <p:sp>
            <p:nvSpPr>
              <p:cNvPr id="29" name="Freeform 28"/>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dirty="0">
                  <a:solidFill>
                    <a:schemeClr val="tx1"/>
                  </a:solidFill>
                  <a:latin typeface="+mn-lt"/>
                  <a:ea typeface="+mn-ea"/>
                  <a:cs typeface="+mn-cs"/>
                </a:endParaRPr>
              </a:p>
            </p:txBody>
          </p:sp>
          <p:grpSp>
            <p:nvGrpSpPr>
              <p:cNvPr id="31" name="Group 30"/>
              <p:cNvGrpSpPr/>
              <p:nvPr/>
            </p:nvGrpSpPr>
            <p:grpSpPr>
              <a:xfrm>
                <a:off x="-25356" y="202408"/>
                <a:ext cx="12240731" cy="649224"/>
                <a:chOff x="-19045" y="216550"/>
                <a:chExt cx="9180548" cy="649224"/>
              </a:xfrm>
            </p:grpSpPr>
            <p:sp>
              <p:nvSpPr>
                <p:cNvPr id="32" name="Freeform 3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33" name="Freeform 3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grpSp>
        </p:grpSp>
      </p:gr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a:t>Click to edit Master title style</a:t>
            </a:r>
            <a:endParaRPr kumimoji="0" lang="en-US" dirty="0"/>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100">
                <a:solidFill>
                  <a:schemeClr val="tx1"/>
                </a:solidFill>
              </a:defRPr>
            </a:lvl1pPr>
          </a:lstStyle>
          <a:p>
            <a:fld id="{61146459-E3C3-4969-9224-5ED50B492D17}" type="datetime1">
              <a:rPr lang="en-US" smtClean="0"/>
              <a:pPr/>
              <a:t>10/5/2022</a:t>
            </a:fld>
            <a:endParaRPr lang="en-US" dirty="0"/>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100">
                <a:solidFill>
                  <a:schemeClr val="tx1"/>
                </a:solidFill>
              </a:defRPr>
            </a:lvl1pPr>
          </a:lstStyle>
          <a:p>
            <a:r>
              <a:rPr lang="en-US" dirty="0"/>
              <a:t>Add a footer</a:t>
            </a:r>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100">
                <a:solidFill>
                  <a:schemeClr val="tx1"/>
                </a:solidFill>
              </a:defRPr>
            </a:lvl1pPr>
          </a:lstStyle>
          <a:p>
            <a:fld id="{401CF334-2D5C-4859-84A6-CA7E6E43FAEB}" type="slidenum">
              <a:rPr lang="en-US" smtClean="0"/>
              <a:pPr/>
              <a:t>‹#›</a:t>
            </a:fld>
            <a:endParaRPr lang="en-US" dirty="0"/>
          </a:p>
        </p:txBody>
      </p:sp>
    </p:spTree>
    <p:extLst>
      <p:ext uri="{BB962C8B-B14F-4D97-AF65-F5344CB8AC3E}">
        <p14:creationId xmlns:p14="http://schemas.microsoft.com/office/powerpoint/2010/main" val="942852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tech.dept@palmerton.or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05338" y="1323535"/>
            <a:ext cx="10468864" cy="2883876"/>
          </a:xfrm>
        </p:spPr>
        <p:txBody>
          <a:bodyPr>
            <a:normAutofit fontScale="90000"/>
          </a:bodyPr>
          <a:lstStyle/>
          <a:p>
            <a:pPr algn="ctr"/>
            <a:r>
              <a:rPr lang="en-US" dirty="0">
                <a:latin typeface="Arial" panose="020B0604020202020204" pitchFamily="34" charset="0"/>
                <a:cs typeface="Arial" panose="020B0604020202020204" pitchFamily="34" charset="0"/>
              </a:rPr>
              <a:t>Flexible Instructional Days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(FID) </a:t>
            </a:r>
            <a:br>
              <a:rPr lang="en-US" dirty="0">
                <a:latin typeface="Arial" panose="020B0604020202020204" pitchFamily="34" charset="0"/>
                <a:cs typeface="Arial" panose="020B0604020202020204" pitchFamily="34" charset="0"/>
              </a:rPr>
            </a:br>
            <a:r>
              <a:rPr lang="en-US" sz="4800" dirty="0">
                <a:latin typeface="Arial" panose="020B0604020202020204" pitchFamily="34" charset="0"/>
                <a:cs typeface="Arial" panose="020B0604020202020204" pitchFamily="34" charset="0"/>
              </a:rPr>
              <a:t>Information  </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sp>
        <p:nvSpPr>
          <p:cNvPr id="5" name="Subtitle 4"/>
          <p:cNvSpPr>
            <a:spLocks noGrp="1"/>
          </p:cNvSpPr>
          <p:nvPr>
            <p:ph type="subTitle" idx="1"/>
          </p:nvPr>
        </p:nvSpPr>
        <p:spPr>
          <a:xfrm>
            <a:off x="701274" y="4092527"/>
            <a:ext cx="10472928" cy="1393874"/>
          </a:xfrm>
        </p:spPr>
        <p:txBody>
          <a:bodyPr/>
          <a:lstStyle/>
          <a:p>
            <a:pPr algn="ctr"/>
            <a:r>
              <a:rPr lang="en-US" b="1" dirty="0">
                <a:solidFill>
                  <a:schemeClr val="tx2"/>
                </a:solidFill>
                <a:latin typeface="Arial" panose="020B0604020202020204" pitchFamily="34" charset="0"/>
                <a:cs typeface="Arial" panose="020B0604020202020204" pitchFamily="34" charset="0"/>
              </a:rPr>
              <a:t>Palmerton Area School District </a:t>
            </a:r>
          </a:p>
          <a:p>
            <a:pPr algn="ctr"/>
            <a:r>
              <a:rPr lang="en-US" b="1" dirty="0">
                <a:solidFill>
                  <a:schemeClr val="tx2"/>
                </a:solidFill>
                <a:latin typeface="Arial" panose="020B0604020202020204" pitchFamily="34" charset="0"/>
                <a:cs typeface="Arial" panose="020B0604020202020204" pitchFamily="34" charset="0"/>
              </a:rPr>
              <a:t>2022-2023</a:t>
            </a:r>
          </a:p>
        </p:txBody>
      </p:sp>
    </p:spTree>
    <p:extLst>
      <p:ext uri="{BB962C8B-B14F-4D97-AF65-F5344CB8AC3E}">
        <p14:creationId xmlns:p14="http://schemas.microsoft.com/office/powerpoint/2010/main" val="3549628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958363"/>
            <a:ext cx="10972800" cy="1337134"/>
          </a:xfrm>
        </p:spPr>
        <p:txBody>
          <a:bodyPr>
            <a:normAutofit fontScale="90000"/>
          </a:bodyPr>
          <a:lstStyle/>
          <a:p>
            <a:r>
              <a:rPr lang="en-US" b="1" dirty="0">
                <a:latin typeface="Arial" panose="020B0604020202020204" pitchFamily="34" charset="0"/>
                <a:cs typeface="Arial" panose="020B0604020202020204" pitchFamily="34" charset="0"/>
              </a:rPr>
              <a:t>Will attendance count on </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Flexible Instructional Days? </a:t>
            </a:r>
          </a:p>
        </p:txBody>
      </p:sp>
      <p:sp>
        <p:nvSpPr>
          <p:cNvPr id="2" name="Content Placeholder 1"/>
          <p:cNvSpPr>
            <a:spLocks noGrp="1"/>
          </p:cNvSpPr>
          <p:nvPr>
            <p:ph idx="1"/>
          </p:nvPr>
        </p:nvSpPr>
        <p:spPr>
          <a:xfrm>
            <a:off x="609600" y="2681654"/>
            <a:ext cx="10972800" cy="3985846"/>
          </a:xfrm>
        </p:spPr>
        <p:txBody>
          <a:bodyPr/>
          <a:lstStyle/>
          <a:p>
            <a:r>
              <a:rPr lang="en-US" dirty="0"/>
              <a:t>Yes, attendance will count on Flexible Instructional Days</a:t>
            </a:r>
          </a:p>
          <a:p>
            <a:pPr marL="0" indent="0">
              <a:buNone/>
            </a:pPr>
            <a:endParaRPr lang="en-US" dirty="0"/>
          </a:p>
          <a:p>
            <a:r>
              <a:rPr lang="en-US" dirty="0"/>
              <a:t>Students are required to attend morning sessions and complete independent assignments to be counted as present on a Flexible Instructional Day</a:t>
            </a:r>
          </a:p>
          <a:p>
            <a:pPr marL="0" indent="0">
              <a:buNone/>
            </a:pPr>
            <a:endParaRPr lang="en-US" dirty="0"/>
          </a:p>
          <a:p>
            <a:r>
              <a:rPr lang="en-US" dirty="0"/>
              <a:t>Students will turn in their assignments on the first day back from the Flexible Instructional Day </a:t>
            </a:r>
          </a:p>
        </p:txBody>
      </p:sp>
    </p:spTree>
    <p:extLst>
      <p:ext uri="{BB962C8B-B14F-4D97-AF65-F5344CB8AC3E}">
        <p14:creationId xmlns:p14="http://schemas.microsoft.com/office/powerpoint/2010/main" val="2054880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1170081"/>
            <a:ext cx="10972800" cy="1143000"/>
          </a:xfrm>
        </p:spPr>
        <p:txBody>
          <a:bodyPr>
            <a:normAutofit fontScale="90000"/>
          </a:bodyPr>
          <a:lstStyle/>
          <a:p>
            <a:r>
              <a:rPr lang="en-US" b="1" dirty="0">
                <a:latin typeface="Arial" panose="020B0604020202020204" pitchFamily="34" charset="0"/>
                <a:cs typeface="Arial" panose="020B0604020202020204" pitchFamily="34" charset="0"/>
              </a:rPr>
              <a:t>What if a teacher or student is sick on a Flexible Instructional Day? </a:t>
            </a:r>
          </a:p>
        </p:txBody>
      </p:sp>
      <p:sp>
        <p:nvSpPr>
          <p:cNvPr id="2" name="Content Placeholder 1"/>
          <p:cNvSpPr>
            <a:spLocks noGrp="1"/>
          </p:cNvSpPr>
          <p:nvPr>
            <p:ph idx="1"/>
          </p:nvPr>
        </p:nvSpPr>
        <p:spPr>
          <a:xfrm>
            <a:off x="609600" y="2593731"/>
            <a:ext cx="10972800" cy="3528646"/>
          </a:xfrm>
        </p:spPr>
        <p:txBody>
          <a:bodyPr>
            <a:normAutofit lnSpcReduction="10000"/>
          </a:bodyPr>
          <a:lstStyle/>
          <a:p>
            <a:r>
              <a:rPr lang="en-US" dirty="0"/>
              <a:t>Teacher: </a:t>
            </a:r>
          </a:p>
          <a:p>
            <a:pPr marL="0" indent="0">
              <a:buNone/>
            </a:pPr>
            <a:r>
              <a:rPr lang="en-US" dirty="0"/>
              <a:t>    An announcement will be posted on Schoology</a:t>
            </a:r>
          </a:p>
          <a:p>
            <a:pPr marL="0" indent="0">
              <a:buNone/>
            </a:pPr>
            <a:r>
              <a:rPr lang="en-US" dirty="0"/>
              <a:t>    Students will be given independent assignments for morning and </a:t>
            </a:r>
          </a:p>
          <a:p>
            <a:pPr marL="0" indent="0">
              <a:buNone/>
            </a:pPr>
            <a:r>
              <a:rPr lang="en-US" dirty="0"/>
              <a:t>    afternoon sessions </a:t>
            </a:r>
          </a:p>
          <a:p>
            <a:pPr marL="0" indent="0">
              <a:buNone/>
            </a:pPr>
            <a:endParaRPr lang="en-US" dirty="0"/>
          </a:p>
          <a:p>
            <a:r>
              <a:rPr lang="en-US" dirty="0"/>
              <a:t>Students: </a:t>
            </a:r>
          </a:p>
          <a:p>
            <a:pPr marL="0" indent="0">
              <a:buNone/>
            </a:pPr>
            <a:r>
              <a:rPr lang="en-US" dirty="0"/>
              <a:t>    Write an excuse for the absence (just like a regular school day) and </a:t>
            </a:r>
          </a:p>
          <a:p>
            <a:pPr marL="0" indent="0">
              <a:buNone/>
            </a:pPr>
            <a:r>
              <a:rPr lang="en-US" dirty="0"/>
              <a:t>    return it to school with the student. </a:t>
            </a:r>
          </a:p>
        </p:txBody>
      </p:sp>
    </p:spTree>
    <p:extLst>
      <p:ext uri="{BB962C8B-B14F-4D97-AF65-F5344CB8AC3E}">
        <p14:creationId xmlns:p14="http://schemas.microsoft.com/office/powerpoint/2010/main" val="1126065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4D5BC-4823-4ADF-AA64-28E9C89B31FF}"/>
              </a:ext>
            </a:extLst>
          </p:cNvPr>
          <p:cNvSpPr>
            <a:spLocks noGrp="1"/>
          </p:cNvSpPr>
          <p:nvPr>
            <p:ph type="title"/>
          </p:nvPr>
        </p:nvSpPr>
        <p:spPr>
          <a:xfrm>
            <a:off x="609600" y="1073365"/>
            <a:ext cx="10972800" cy="1143000"/>
          </a:xfrm>
        </p:spPr>
        <p:txBody>
          <a:bodyPr>
            <a:normAutofit fontScale="90000"/>
          </a:bodyPr>
          <a:lstStyle/>
          <a:p>
            <a:r>
              <a:rPr lang="en-US" b="1" dirty="0">
                <a:latin typeface="Arial" panose="020B0604020202020204" pitchFamily="34" charset="0"/>
                <a:cs typeface="Arial" panose="020B0604020202020204" pitchFamily="34" charset="0"/>
              </a:rPr>
              <a:t>What if we do not have a device or internet access?</a:t>
            </a:r>
          </a:p>
        </p:txBody>
      </p:sp>
      <p:sp>
        <p:nvSpPr>
          <p:cNvPr id="3" name="Content Placeholder 2">
            <a:extLst>
              <a:ext uri="{FF2B5EF4-FFF2-40B4-BE49-F238E27FC236}">
                <a16:creationId xmlns:a16="http://schemas.microsoft.com/office/drawing/2014/main" id="{4DD5E05A-97B3-445C-80F3-CB315E4F4809}"/>
              </a:ext>
            </a:extLst>
          </p:cNvPr>
          <p:cNvSpPr>
            <a:spLocks noGrp="1"/>
          </p:cNvSpPr>
          <p:nvPr>
            <p:ph idx="1"/>
          </p:nvPr>
        </p:nvSpPr>
        <p:spPr>
          <a:xfrm>
            <a:off x="609600" y="2648713"/>
            <a:ext cx="10972800" cy="3985845"/>
          </a:xfrm>
        </p:spPr>
        <p:txBody>
          <a:bodyPr/>
          <a:lstStyle/>
          <a:p>
            <a:r>
              <a:rPr lang="en-US" dirty="0"/>
              <a:t>All students will be provided with Flexible Instructional Day materials by Friday, October 14</a:t>
            </a:r>
            <a:r>
              <a:rPr lang="en-US" baseline="30000" dirty="0"/>
              <a:t>th</a:t>
            </a:r>
            <a:r>
              <a:rPr lang="en-US" dirty="0"/>
              <a:t>.  </a:t>
            </a:r>
          </a:p>
          <a:p>
            <a:pPr marL="0" indent="0">
              <a:buNone/>
            </a:pPr>
            <a:r>
              <a:rPr lang="en-US" dirty="0"/>
              <a:t>    (Materials will be updated throughout the year as necessary.) </a:t>
            </a:r>
          </a:p>
          <a:p>
            <a:endParaRPr lang="en-US" dirty="0"/>
          </a:p>
          <a:p>
            <a:r>
              <a:rPr lang="en-US" dirty="0"/>
              <a:t>Complete the assignments for the appropriate Flexible Instructional Day and return to school/teacher on the next school day. </a:t>
            </a:r>
          </a:p>
        </p:txBody>
      </p:sp>
    </p:spTree>
    <p:extLst>
      <p:ext uri="{BB962C8B-B14F-4D97-AF65-F5344CB8AC3E}">
        <p14:creationId xmlns:p14="http://schemas.microsoft.com/office/powerpoint/2010/main" val="1736763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26254E-EEC1-401E-8E0F-11B8B90E8414}"/>
              </a:ext>
            </a:extLst>
          </p:cNvPr>
          <p:cNvSpPr>
            <a:spLocks noGrp="1"/>
          </p:cNvSpPr>
          <p:nvPr>
            <p:ph type="title"/>
          </p:nvPr>
        </p:nvSpPr>
        <p:spPr>
          <a:xfrm>
            <a:off x="609600" y="1161758"/>
            <a:ext cx="10972800" cy="1143000"/>
          </a:xfrm>
        </p:spPr>
        <p:txBody>
          <a:bodyPr>
            <a:normAutofit fontScale="90000"/>
          </a:bodyPr>
          <a:lstStyle/>
          <a:p>
            <a:r>
              <a:rPr lang="en-US" b="1" dirty="0">
                <a:latin typeface="Arial" panose="020B0604020202020204" pitchFamily="34" charset="0"/>
                <a:cs typeface="Arial" panose="020B0604020202020204" pitchFamily="34" charset="0"/>
              </a:rPr>
              <a:t>What if we experience technology issues or lose power and/or internet?</a:t>
            </a:r>
          </a:p>
        </p:txBody>
      </p:sp>
      <p:sp>
        <p:nvSpPr>
          <p:cNvPr id="3" name="Content Placeholder 2">
            <a:extLst>
              <a:ext uri="{FF2B5EF4-FFF2-40B4-BE49-F238E27FC236}">
                <a16:creationId xmlns:a16="http://schemas.microsoft.com/office/drawing/2014/main" id="{4E8E7A7A-E6AD-4304-972C-AB25393B4F71}"/>
              </a:ext>
            </a:extLst>
          </p:cNvPr>
          <p:cNvSpPr>
            <a:spLocks noGrp="1"/>
          </p:cNvSpPr>
          <p:nvPr>
            <p:ph idx="1"/>
          </p:nvPr>
        </p:nvSpPr>
        <p:spPr>
          <a:xfrm>
            <a:off x="609600" y="2786575"/>
            <a:ext cx="10972800" cy="3814689"/>
          </a:xfrm>
        </p:spPr>
        <p:txBody>
          <a:bodyPr>
            <a:normAutofit lnSpcReduction="10000"/>
          </a:bodyPr>
          <a:lstStyle/>
          <a:p>
            <a:r>
              <a:rPr lang="en-US" dirty="0"/>
              <a:t>If students experience issues with Schoology or a school issued device, questions should be directed to </a:t>
            </a:r>
            <a:r>
              <a:rPr lang="en-US" dirty="0">
                <a:hlinkClick r:id="rId2"/>
              </a:rPr>
              <a:t>tech.dept@palmerton.org</a:t>
            </a:r>
            <a:endParaRPr lang="en-US" dirty="0"/>
          </a:p>
          <a:p>
            <a:pPr marL="0" indent="0">
              <a:buNone/>
            </a:pPr>
            <a:endParaRPr lang="en-US" dirty="0"/>
          </a:p>
          <a:p>
            <a:r>
              <a:rPr lang="en-US" dirty="0"/>
              <a:t>Internet issues should be directed to your internet provider</a:t>
            </a:r>
          </a:p>
          <a:p>
            <a:endParaRPr lang="en-US" dirty="0"/>
          </a:p>
          <a:p>
            <a:r>
              <a:rPr lang="en-US" dirty="0"/>
              <a:t>Students should complete the Flexible Instructional Day assignments provided by their teacher(s) and return the completed assignments to their teacher(s) on the first day back to school after the Flexible Instructional Day. </a:t>
            </a:r>
          </a:p>
        </p:txBody>
      </p:sp>
    </p:spTree>
    <p:extLst>
      <p:ext uri="{BB962C8B-B14F-4D97-AF65-F5344CB8AC3E}">
        <p14:creationId xmlns:p14="http://schemas.microsoft.com/office/powerpoint/2010/main" val="39817932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6B658-95BE-4901-99F5-4251BEFAE1D2}"/>
              </a:ext>
            </a:extLst>
          </p:cNvPr>
          <p:cNvSpPr>
            <a:spLocks noGrp="1"/>
          </p:cNvSpPr>
          <p:nvPr>
            <p:ph type="title"/>
          </p:nvPr>
        </p:nvSpPr>
        <p:spPr/>
        <p:txBody>
          <a:bodyPr/>
          <a:lstStyle/>
          <a:p>
            <a:r>
              <a:rPr lang="en-US" b="1" dirty="0">
                <a:latin typeface="Arial" panose="020B0604020202020204" pitchFamily="34" charset="0"/>
                <a:cs typeface="Arial" panose="020B0604020202020204" pitchFamily="34" charset="0"/>
              </a:rPr>
              <a:t>Will FID assignments be graded? </a:t>
            </a:r>
          </a:p>
        </p:txBody>
      </p:sp>
      <p:sp>
        <p:nvSpPr>
          <p:cNvPr id="3" name="Content Placeholder 2">
            <a:extLst>
              <a:ext uri="{FF2B5EF4-FFF2-40B4-BE49-F238E27FC236}">
                <a16:creationId xmlns:a16="http://schemas.microsoft.com/office/drawing/2014/main" id="{37820D5B-C2D7-4DEB-BD1B-8342C7DEABBB}"/>
              </a:ext>
            </a:extLst>
          </p:cNvPr>
          <p:cNvSpPr>
            <a:spLocks noGrp="1"/>
          </p:cNvSpPr>
          <p:nvPr>
            <p:ph idx="1"/>
          </p:nvPr>
        </p:nvSpPr>
        <p:spPr>
          <a:xfrm>
            <a:off x="609600" y="2233246"/>
            <a:ext cx="10972800" cy="4091354"/>
          </a:xfrm>
        </p:spPr>
        <p:txBody>
          <a:bodyPr/>
          <a:lstStyle/>
          <a:p>
            <a:r>
              <a:rPr lang="en-US" dirty="0"/>
              <a:t>Grading of FID assignments will be up to the discretion of the teacher. </a:t>
            </a:r>
          </a:p>
          <a:p>
            <a:pPr marL="0" indent="0">
              <a:buNone/>
            </a:pPr>
            <a:endParaRPr lang="en-US" dirty="0"/>
          </a:p>
        </p:txBody>
      </p:sp>
    </p:spTree>
    <p:extLst>
      <p:ext uri="{BB962C8B-B14F-4D97-AF65-F5344CB8AC3E}">
        <p14:creationId xmlns:p14="http://schemas.microsoft.com/office/powerpoint/2010/main" val="3010765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34FA1-23A6-4C18-910D-BF1052A8BD6D}"/>
              </a:ext>
            </a:extLst>
          </p:cNvPr>
          <p:cNvSpPr>
            <a:spLocks noGrp="1"/>
          </p:cNvSpPr>
          <p:nvPr>
            <p:ph type="title"/>
          </p:nvPr>
        </p:nvSpPr>
        <p:spPr>
          <a:xfrm>
            <a:off x="609600" y="1029404"/>
            <a:ext cx="10972800" cy="1143000"/>
          </a:xfrm>
        </p:spPr>
        <p:txBody>
          <a:bodyPr>
            <a:normAutofit fontScale="90000"/>
          </a:bodyPr>
          <a:lstStyle/>
          <a:p>
            <a:r>
              <a:rPr lang="en-US" b="1" dirty="0">
                <a:latin typeface="Arial" panose="020B0604020202020204" pitchFamily="34" charset="0"/>
                <a:cs typeface="Arial" panose="020B0604020202020204" pitchFamily="34" charset="0"/>
              </a:rPr>
              <a:t>My child has an IEP, will his/her lesson be modified appropriately?</a:t>
            </a:r>
          </a:p>
        </p:txBody>
      </p:sp>
      <p:sp>
        <p:nvSpPr>
          <p:cNvPr id="3" name="Content Placeholder 2">
            <a:extLst>
              <a:ext uri="{FF2B5EF4-FFF2-40B4-BE49-F238E27FC236}">
                <a16:creationId xmlns:a16="http://schemas.microsoft.com/office/drawing/2014/main" id="{026BFAE9-CDF0-423C-A9B6-DE1B20679C6D}"/>
              </a:ext>
            </a:extLst>
          </p:cNvPr>
          <p:cNvSpPr>
            <a:spLocks noGrp="1"/>
          </p:cNvSpPr>
          <p:nvPr>
            <p:ph idx="1"/>
          </p:nvPr>
        </p:nvSpPr>
        <p:spPr>
          <a:xfrm>
            <a:off x="609600" y="2461846"/>
            <a:ext cx="10972800" cy="3994637"/>
          </a:xfrm>
        </p:spPr>
        <p:txBody>
          <a:bodyPr>
            <a:normAutofit lnSpcReduction="10000"/>
          </a:bodyPr>
          <a:lstStyle/>
          <a:p>
            <a:r>
              <a:rPr lang="en-US" dirty="0"/>
              <a:t>Flexible Instructional Day lessons will be designed utilizing program modifications, specially designed instruction, and supplementary aids and services identified in individualized education plans (IEP).  </a:t>
            </a:r>
          </a:p>
          <a:p>
            <a:r>
              <a:rPr lang="en-US" dirty="0"/>
              <a:t>Upon return to school, teachers of students with special needs will review student work to check for completion and understanding. </a:t>
            </a:r>
          </a:p>
          <a:p>
            <a:r>
              <a:rPr lang="en-US" dirty="0"/>
              <a:t>Related services (Speech, Occupational Therapy, etc.) scheduled during the Flexible Instructional Day will be rescheduled according to the frequency requirements of the IEP.  Students receiving speech services have received instructional practices packets to complete during FID Days. </a:t>
            </a:r>
          </a:p>
        </p:txBody>
      </p:sp>
    </p:spTree>
    <p:extLst>
      <p:ext uri="{BB962C8B-B14F-4D97-AF65-F5344CB8AC3E}">
        <p14:creationId xmlns:p14="http://schemas.microsoft.com/office/powerpoint/2010/main" val="57724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61A903-25E4-4CF6-AA13-B6F88F37E293}"/>
              </a:ext>
            </a:extLst>
          </p:cNvPr>
          <p:cNvSpPr>
            <a:spLocks noGrp="1"/>
          </p:cNvSpPr>
          <p:nvPr>
            <p:ph type="title"/>
          </p:nvPr>
        </p:nvSpPr>
        <p:spPr>
          <a:xfrm>
            <a:off x="609600" y="931985"/>
            <a:ext cx="10972800" cy="1354719"/>
          </a:xfrm>
        </p:spPr>
        <p:txBody>
          <a:bodyPr>
            <a:normAutofit fontScale="90000"/>
          </a:bodyPr>
          <a:lstStyle/>
          <a:p>
            <a:r>
              <a:rPr lang="en-US" b="1" dirty="0">
                <a:latin typeface="Arial" panose="020B0604020202020204" pitchFamily="34" charset="0"/>
                <a:cs typeface="Arial" panose="020B0604020202020204" pitchFamily="34" charset="0"/>
              </a:rPr>
              <a:t>Will meals be served on Flexible Instructional Days? </a:t>
            </a:r>
          </a:p>
        </p:txBody>
      </p:sp>
      <p:sp>
        <p:nvSpPr>
          <p:cNvPr id="3" name="Content Placeholder 2">
            <a:extLst>
              <a:ext uri="{FF2B5EF4-FFF2-40B4-BE49-F238E27FC236}">
                <a16:creationId xmlns:a16="http://schemas.microsoft.com/office/drawing/2014/main" id="{CE477CC4-F8BA-492C-BBC5-8127F741B4CC}"/>
              </a:ext>
            </a:extLst>
          </p:cNvPr>
          <p:cNvSpPr>
            <a:spLocks noGrp="1"/>
          </p:cNvSpPr>
          <p:nvPr>
            <p:ph idx="1"/>
          </p:nvPr>
        </p:nvSpPr>
        <p:spPr>
          <a:xfrm>
            <a:off x="609600" y="2426676"/>
            <a:ext cx="10972800" cy="3897923"/>
          </a:xfrm>
        </p:spPr>
        <p:txBody>
          <a:bodyPr/>
          <a:lstStyle/>
          <a:p>
            <a:endParaRPr lang="en-US" dirty="0"/>
          </a:p>
          <a:p>
            <a:r>
              <a:rPr lang="en-US" dirty="0"/>
              <a:t>Meals will not be provided on Flexible Instructional Days </a:t>
            </a:r>
          </a:p>
        </p:txBody>
      </p:sp>
    </p:spTree>
    <p:extLst>
      <p:ext uri="{BB962C8B-B14F-4D97-AF65-F5344CB8AC3E}">
        <p14:creationId xmlns:p14="http://schemas.microsoft.com/office/powerpoint/2010/main" val="5410729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C333A-8D6F-4B63-90CB-21E496519448}"/>
              </a:ext>
            </a:extLst>
          </p:cNvPr>
          <p:cNvSpPr>
            <a:spLocks noGrp="1"/>
          </p:cNvSpPr>
          <p:nvPr>
            <p:ph type="title"/>
          </p:nvPr>
        </p:nvSpPr>
        <p:spPr>
          <a:xfrm>
            <a:off x="477715" y="1081454"/>
            <a:ext cx="10972800" cy="1345223"/>
          </a:xfrm>
        </p:spPr>
        <p:txBody>
          <a:bodyPr>
            <a:normAutofit fontScale="90000"/>
          </a:bodyPr>
          <a:lstStyle/>
          <a:p>
            <a:r>
              <a:rPr lang="en-US" b="1" dirty="0">
                <a:latin typeface="Arial" panose="020B0604020202020204" pitchFamily="34" charset="0"/>
                <a:cs typeface="Arial" panose="020B0604020202020204" pitchFamily="34" charset="0"/>
              </a:rPr>
              <a:t>Will after school activities and athletics be canceled? </a:t>
            </a:r>
          </a:p>
        </p:txBody>
      </p:sp>
      <p:sp>
        <p:nvSpPr>
          <p:cNvPr id="3" name="Content Placeholder 2">
            <a:extLst>
              <a:ext uri="{FF2B5EF4-FFF2-40B4-BE49-F238E27FC236}">
                <a16:creationId xmlns:a16="http://schemas.microsoft.com/office/drawing/2014/main" id="{7F8BD6C2-64E3-432B-A5C7-B30109B39EC6}"/>
              </a:ext>
            </a:extLst>
          </p:cNvPr>
          <p:cNvSpPr>
            <a:spLocks noGrp="1"/>
          </p:cNvSpPr>
          <p:nvPr>
            <p:ph idx="1"/>
          </p:nvPr>
        </p:nvSpPr>
        <p:spPr>
          <a:xfrm>
            <a:off x="609600" y="2688981"/>
            <a:ext cx="10972800" cy="3906715"/>
          </a:xfrm>
        </p:spPr>
        <p:txBody>
          <a:bodyPr/>
          <a:lstStyle/>
          <a:p>
            <a:r>
              <a:rPr lang="en-US" dirty="0"/>
              <a:t>After school activities and athletics will not be held if school is canceled due to inclement weather</a:t>
            </a:r>
          </a:p>
          <a:p>
            <a:pPr marL="0" indent="0">
              <a:buNone/>
            </a:pPr>
            <a:endParaRPr lang="en-US" dirty="0"/>
          </a:p>
          <a:p>
            <a:r>
              <a:rPr lang="en-US" dirty="0"/>
              <a:t>Exceptions may be made by administration if a Flexible Instructional Day is used for a reason other than inclement weather. </a:t>
            </a:r>
          </a:p>
        </p:txBody>
      </p:sp>
    </p:spTree>
    <p:extLst>
      <p:ext uri="{BB962C8B-B14F-4D97-AF65-F5344CB8AC3E}">
        <p14:creationId xmlns:p14="http://schemas.microsoft.com/office/powerpoint/2010/main" val="3728148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a:latin typeface="Arial" panose="020B0604020202020204" pitchFamily="34" charset="0"/>
                <a:cs typeface="Arial" panose="020B0604020202020204" pitchFamily="34" charset="0"/>
              </a:rPr>
              <a:t>What is a Flexible Instructional Day? </a:t>
            </a:r>
          </a:p>
        </p:txBody>
      </p:sp>
      <p:sp>
        <p:nvSpPr>
          <p:cNvPr id="2" name="Content Placeholder 1"/>
          <p:cNvSpPr>
            <a:spLocks noGrp="1"/>
          </p:cNvSpPr>
          <p:nvPr>
            <p:ph idx="1"/>
          </p:nvPr>
        </p:nvSpPr>
        <p:spPr>
          <a:xfrm>
            <a:off x="609600" y="2048608"/>
            <a:ext cx="10972800" cy="4275992"/>
          </a:xfrm>
        </p:spPr>
        <p:txBody>
          <a:bodyPr>
            <a:normAutofit lnSpcReduction="10000"/>
          </a:bodyPr>
          <a:lstStyle/>
          <a:p>
            <a:r>
              <a:rPr lang="en-US" sz="2400" dirty="0"/>
              <a:t>An alternate approach (virtual) approved by the PA Department of Education (PDE) to delivering instruction if circumstances (inclement weather or other emergencies) arise that prevent in-person instruction.</a:t>
            </a:r>
          </a:p>
          <a:p>
            <a:pPr marL="0" indent="0">
              <a:buNone/>
            </a:pPr>
            <a:endParaRPr lang="en-US" sz="2400" dirty="0"/>
          </a:p>
          <a:p>
            <a:r>
              <a:rPr lang="en-US" sz="2400" dirty="0"/>
              <a:t>PASD has been approved to use five (5) Flexible Instructional Days (FID) for each of the following school years:</a:t>
            </a:r>
          </a:p>
          <a:p>
            <a:pPr marL="0" indent="0">
              <a:buNone/>
            </a:pPr>
            <a:r>
              <a:rPr lang="en-US" sz="2400" dirty="0"/>
              <a:t>	2021-2022</a:t>
            </a:r>
          </a:p>
          <a:p>
            <a:pPr marL="0" indent="0">
              <a:buNone/>
            </a:pPr>
            <a:r>
              <a:rPr lang="en-US" sz="2400" dirty="0"/>
              <a:t>	2022-2023</a:t>
            </a:r>
          </a:p>
          <a:p>
            <a:pPr marL="0" indent="0">
              <a:buNone/>
            </a:pPr>
            <a:r>
              <a:rPr lang="en-US" sz="2400" dirty="0"/>
              <a:t>	2023-2024 </a:t>
            </a:r>
          </a:p>
          <a:p>
            <a:pPr marL="0" indent="0">
              <a:buNone/>
            </a:pPr>
            <a:endParaRPr lang="en-US" sz="2400" dirty="0"/>
          </a:p>
          <a:p>
            <a:r>
              <a:rPr lang="en-US" sz="2400" dirty="0"/>
              <a:t>These days will </a:t>
            </a:r>
            <a:r>
              <a:rPr lang="en-US" sz="2400" u="sng" dirty="0"/>
              <a:t>not</a:t>
            </a:r>
            <a:r>
              <a:rPr lang="en-US" sz="2400" dirty="0"/>
              <a:t> be used for COVID related closures. </a:t>
            </a:r>
          </a:p>
          <a:p>
            <a:pPr marL="0" indent="0">
              <a:buNone/>
            </a:pPr>
            <a:endParaRPr lang="en-US" dirty="0"/>
          </a:p>
        </p:txBody>
      </p:sp>
    </p:spTree>
    <p:extLst>
      <p:ext uri="{BB962C8B-B14F-4D97-AF65-F5344CB8AC3E}">
        <p14:creationId xmlns:p14="http://schemas.microsoft.com/office/powerpoint/2010/main" val="1508910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a:latin typeface="Arial" panose="020B0604020202020204" pitchFamily="34" charset="0"/>
                <a:cs typeface="Arial" panose="020B0604020202020204" pitchFamily="34" charset="0"/>
              </a:rPr>
              <a:t>Will there still be snow days? </a:t>
            </a:r>
          </a:p>
        </p:txBody>
      </p:sp>
      <p:sp>
        <p:nvSpPr>
          <p:cNvPr id="2" name="Content Placeholder 1"/>
          <p:cNvSpPr>
            <a:spLocks noGrp="1"/>
          </p:cNvSpPr>
          <p:nvPr>
            <p:ph idx="1"/>
          </p:nvPr>
        </p:nvSpPr>
        <p:spPr>
          <a:xfrm>
            <a:off x="609600" y="2093742"/>
            <a:ext cx="10972800" cy="4389120"/>
          </a:xfrm>
        </p:spPr>
        <p:txBody>
          <a:bodyPr/>
          <a:lstStyle/>
          <a:p>
            <a:r>
              <a:rPr lang="en-US" dirty="0"/>
              <a:t>PASD is still required to include make-up days in the district calendar</a:t>
            </a:r>
          </a:p>
          <a:p>
            <a:pPr marL="0" indent="0">
              <a:buNone/>
            </a:pPr>
            <a:endParaRPr lang="en-US" dirty="0"/>
          </a:p>
          <a:p>
            <a:r>
              <a:rPr lang="en-US" dirty="0"/>
              <a:t>PASD will use the three (3)  built-in make-up days first and then FID days will be used in place of any additional school closures. </a:t>
            </a:r>
          </a:p>
          <a:p>
            <a:endParaRPr lang="en-US" dirty="0"/>
          </a:p>
          <a:p>
            <a:r>
              <a:rPr lang="en-US" dirty="0"/>
              <a:t>2022-2023 Make-up Days:</a:t>
            </a:r>
          </a:p>
          <a:p>
            <a:pPr marL="0" indent="0">
              <a:buNone/>
            </a:pPr>
            <a:r>
              <a:rPr lang="en-US" dirty="0"/>
              <a:t>	January 16, February 17, April 6</a:t>
            </a:r>
          </a:p>
        </p:txBody>
      </p:sp>
    </p:spTree>
    <p:extLst>
      <p:ext uri="{BB962C8B-B14F-4D97-AF65-F5344CB8AC3E}">
        <p14:creationId xmlns:p14="http://schemas.microsoft.com/office/powerpoint/2010/main" val="3339554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1055780"/>
            <a:ext cx="10972800" cy="1143000"/>
          </a:xfrm>
        </p:spPr>
        <p:txBody>
          <a:bodyPr>
            <a:normAutofit fontScale="90000"/>
          </a:bodyPr>
          <a:lstStyle/>
          <a:p>
            <a:r>
              <a:rPr lang="en-US" b="1" dirty="0">
                <a:latin typeface="Arial" panose="020B0604020202020204" pitchFamily="34" charset="0"/>
                <a:cs typeface="Arial" panose="020B0604020202020204" pitchFamily="34" charset="0"/>
              </a:rPr>
              <a:t>What is the benefit of a Flexible Instructional Day?  </a:t>
            </a:r>
          </a:p>
        </p:txBody>
      </p:sp>
      <p:sp>
        <p:nvSpPr>
          <p:cNvPr id="2" name="Content Placeholder 1"/>
          <p:cNvSpPr>
            <a:spLocks noGrp="1"/>
          </p:cNvSpPr>
          <p:nvPr>
            <p:ph idx="1"/>
          </p:nvPr>
        </p:nvSpPr>
        <p:spPr>
          <a:xfrm>
            <a:off x="609600" y="2672862"/>
            <a:ext cx="10972800" cy="3651738"/>
          </a:xfrm>
        </p:spPr>
        <p:txBody>
          <a:bodyPr/>
          <a:lstStyle/>
          <a:p>
            <a:r>
              <a:rPr lang="en-US" dirty="0"/>
              <a:t>Implementation of a Flexible Instructional Day (FID) will not require additional make-up days when school is canceled.  </a:t>
            </a:r>
          </a:p>
          <a:p>
            <a:endParaRPr lang="en-US" dirty="0"/>
          </a:p>
          <a:p>
            <a:r>
              <a:rPr lang="en-US" dirty="0"/>
              <a:t>A Flexible Instructional Day (FID) is considered a school day and counts toward the number of instructional days and hours required under the PA Department of Education Board regulations. </a:t>
            </a:r>
          </a:p>
        </p:txBody>
      </p:sp>
    </p:spTree>
    <p:extLst>
      <p:ext uri="{BB962C8B-B14F-4D97-AF65-F5344CB8AC3E}">
        <p14:creationId xmlns:p14="http://schemas.microsoft.com/office/powerpoint/2010/main" val="115085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9261" y="1160584"/>
            <a:ext cx="10972800" cy="1143000"/>
          </a:xfrm>
        </p:spPr>
        <p:txBody>
          <a:bodyPr>
            <a:normAutofit fontScale="90000"/>
          </a:bodyPr>
          <a:lstStyle/>
          <a:p>
            <a:r>
              <a:rPr lang="en-US" b="1" dirty="0">
                <a:latin typeface="Arial" panose="020B0604020202020204" pitchFamily="34" charset="0"/>
                <a:cs typeface="Arial" panose="020B0604020202020204" pitchFamily="34" charset="0"/>
              </a:rPr>
              <a:t>How will I know if the district calls a Flexible Instructional Day (FID)?</a:t>
            </a:r>
          </a:p>
        </p:txBody>
      </p:sp>
      <p:sp>
        <p:nvSpPr>
          <p:cNvPr id="2" name="Content Placeholder 1"/>
          <p:cNvSpPr>
            <a:spLocks noGrp="1"/>
          </p:cNvSpPr>
          <p:nvPr>
            <p:ph idx="1"/>
          </p:nvPr>
        </p:nvSpPr>
        <p:spPr>
          <a:xfrm>
            <a:off x="539261" y="2671398"/>
            <a:ext cx="10972800" cy="3729403"/>
          </a:xfrm>
        </p:spPr>
        <p:txBody>
          <a:bodyPr/>
          <a:lstStyle/>
          <a:p>
            <a:r>
              <a:rPr lang="en-US" dirty="0"/>
              <a:t>PASD will:</a:t>
            </a:r>
          </a:p>
          <a:p>
            <a:pPr lvl="1"/>
            <a:r>
              <a:rPr lang="en-US" dirty="0"/>
              <a:t>Provide an automated call to notify families of a Flexible Instructional Day</a:t>
            </a:r>
          </a:p>
          <a:p>
            <a:pPr lvl="1"/>
            <a:r>
              <a:rPr lang="en-US" dirty="0"/>
              <a:t>Post the notification on the district website</a:t>
            </a:r>
          </a:p>
          <a:p>
            <a:pPr lvl="1"/>
            <a:r>
              <a:rPr lang="en-US" dirty="0"/>
              <a:t>Post the notification on the local news/media sites</a:t>
            </a:r>
          </a:p>
          <a:p>
            <a:pPr marL="393192" lvl="1" indent="0">
              <a:buNone/>
            </a:pPr>
            <a:endParaRPr lang="en-US" dirty="0"/>
          </a:p>
          <a:p>
            <a:pPr marL="393192" lvl="1" indent="0">
              <a:buNone/>
            </a:pPr>
            <a:r>
              <a:rPr lang="en-US" dirty="0"/>
              <a:t>On all announcements PASD will designate if the school closure will be a Flexible Instructional Day (FID)</a:t>
            </a:r>
          </a:p>
        </p:txBody>
      </p:sp>
    </p:spTree>
    <p:extLst>
      <p:ext uri="{BB962C8B-B14F-4D97-AF65-F5344CB8AC3E}">
        <p14:creationId xmlns:p14="http://schemas.microsoft.com/office/powerpoint/2010/main" val="3252008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a:latin typeface="Arial" panose="020B0604020202020204" pitchFamily="34" charset="0"/>
                <a:cs typeface="Arial" panose="020B0604020202020204" pitchFamily="34" charset="0"/>
              </a:rPr>
              <a:t>What will the FID schedule look like? </a:t>
            </a:r>
          </a:p>
        </p:txBody>
      </p:sp>
      <p:sp>
        <p:nvSpPr>
          <p:cNvPr id="2" name="Content Placeholder 1"/>
          <p:cNvSpPr>
            <a:spLocks noGrp="1"/>
          </p:cNvSpPr>
          <p:nvPr>
            <p:ph idx="1"/>
          </p:nvPr>
        </p:nvSpPr>
        <p:spPr/>
        <p:txBody>
          <a:bodyPr>
            <a:normAutofit lnSpcReduction="10000"/>
          </a:bodyPr>
          <a:lstStyle/>
          <a:p>
            <a:r>
              <a:rPr lang="en-US" dirty="0"/>
              <a:t>Morning – Synchronous sessions with teachers on Schoology </a:t>
            </a:r>
          </a:p>
          <a:p>
            <a:endParaRPr lang="en-US" dirty="0"/>
          </a:p>
          <a:p>
            <a:r>
              <a:rPr lang="en-US" dirty="0"/>
              <a:t>Afternoon – Asynchronous (Independent) assignments  </a:t>
            </a:r>
          </a:p>
          <a:p>
            <a:pPr marL="0" indent="0">
              <a:buNone/>
            </a:pPr>
            <a:endParaRPr lang="en-US" dirty="0"/>
          </a:p>
          <a:p>
            <a:r>
              <a:rPr lang="en-US" sz="2400" dirty="0"/>
              <a:t> Teachers will be available in the afternoon via email and Schoology messaging to assist students with questions. </a:t>
            </a:r>
          </a:p>
          <a:p>
            <a:pPr>
              <a:buFont typeface="Arial" panose="020B0604020202020204" pitchFamily="34" charset="0"/>
              <a:buChar char="•"/>
            </a:pPr>
            <a:endParaRPr lang="en-US" sz="2400" dirty="0"/>
          </a:p>
          <a:p>
            <a:r>
              <a:rPr lang="en-US" sz="2400" dirty="0"/>
              <a:t>Schoology:</a:t>
            </a:r>
          </a:p>
          <a:p>
            <a:pPr marL="0" indent="0">
              <a:buNone/>
            </a:pPr>
            <a:r>
              <a:rPr lang="en-US" sz="2400" dirty="0"/>
              <a:t>	Student access : 	PASD website – Student Resources</a:t>
            </a:r>
          </a:p>
          <a:p>
            <a:pPr marL="0" indent="0">
              <a:buNone/>
            </a:pPr>
            <a:r>
              <a:rPr lang="en-US" sz="2400" dirty="0"/>
              <a:t>	Parent Information: 	PASD website – Parent Resources </a:t>
            </a:r>
          </a:p>
        </p:txBody>
      </p:sp>
    </p:spTree>
    <p:extLst>
      <p:ext uri="{BB962C8B-B14F-4D97-AF65-F5344CB8AC3E}">
        <p14:creationId xmlns:p14="http://schemas.microsoft.com/office/powerpoint/2010/main" val="1419453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a:latin typeface="Arial" panose="020B0604020202020204" pitchFamily="34" charset="0"/>
                <a:cs typeface="Arial" panose="020B0604020202020204" pitchFamily="34" charset="0"/>
              </a:rPr>
              <a:t>What will the FID schedule look like? </a:t>
            </a:r>
          </a:p>
        </p:txBody>
      </p:sp>
      <p:sp>
        <p:nvSpPr>
          <p:cNvPr id="2" name="Content Placeholder 1"/>
          <p:cNvSpPr>
            <a:spLocks noGrp="1"/>
          </p:cNvSpPr>
          <p:nvPr>
            <p:ph idx="1"/>
          </p:nvPr>
        </p:nvSpPr>
        <p:spPr/>
        <p:txBody>
          <a:bodyPr>
            <a:normAutofit lnSpcReduction="10000"/>
          </a:bodyPr>
          <a:lstStyle/>
          <a:p>
            <a:r>
              <a:rPr lang="en-US" dirty="0"/>
              <a:t>Elementary:</a:t>
            </a:r>
          </a:p>
          <a:p>
            <a:pPr marL="0" indent="0">
              <a:buNone/>
            </a:pPr>
            <a:r>
              <a:rPr lang="en-US" dirty="0"/>
              <a:t>	8:30am - 8:45am		Log on to Schoology </a:t>
            </a:r>
          </a:p>
          <a:p>
            <a:pPr marL="0" indent="0">
              <a:buNone/>
            </a:pPr>
            <a:r>
              <a:rPr lang="en-US" dirty="0"/>
              <a:t>	8:45am - 11:45am 		Synchronous Learning </a:t>
            </a:r>
          </a:p>
          <a:p>
            <a:pPr marL="0" indent="0">
              <a:buNone/>
            </a:pPr>
            <a:r>
              <a:rPr lang="en-US" dirty="0"/>
              <a:t>					(Live lessons with teacher) </a:t>
            </a:r>
          </a:p>
          <a:p>
            <a:pPr marL="0" indent="0">
              <a:buNone/>
            </a:pPr>
            <a:r>
              <a:rPr lang="en-US" dirty="0"/>
              <a:t>	11:45am - 12:45pm 	Lunch and Recess 		</a:t>
            </a:r>
          </a:p>
          <a:p>
            <a:pPr marL="0" indent="0">
              <a:buNone/>
            </a:pPr>
            <a:r>
              <a:rPr lang="en-US" dirty="0"/>
              <a:t>	12:45pm – 3:00pm 		Asynchronous Learning </a:t>
            </a:r>
          </a:p>
          <a:p>
            <a:pPr marL="0" indent="0">
              <a:buNone/>
            </a:pPr>
            <a:r>
              <a:rPr lang="en-US" dirty="0"/>
              <a:t>					(Independent assignments from teacher) </a:t>
            </a:r>
          </a:p>
          <a:p>
            <a:pPr marL="0" indent="0">
              <a:buNone/>
            </a:pPr>
            <a:endParaRPr lang="en-US" dirty="0"/>
          </a:p>
          <a:p>
            <a:pPr marL="0" indent="0">
              <a:buNone/>
            </a:pPr>
            <a:r>
              <a:rPr lang="en-US" sz="2400" dirty="0"/>
              <a:t>* Teachers will be available in the afternoon via email and Schoology messaging to assist students with questions. </a:t>
            </a:r>
          </a:p>
        </p:txBody>
      </p:sp>
    </p:spTree>
    <p:extLst>
      <p:ext uri="{BB962C8B-B14F-4D97-AF65-F5344CB8AC3E}">
        <p14:creationId xmlns:p14="http://schemas.microsoft.com/office/powerpoint/2010/main" val="40906774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a:latin typeface="Arial" panose="020B0604020202020204" pitchFamily="34" charset="0"/>
                <a:cs typeface="Arial" panose="020B0604020202020204" pitchFamily="34" charset="0"/>
              </a:rPr>
              <a:t>What will the FID schedule look like? </a:t>
            </a:r>
          </a:p>
        </p:txBody>
      </p:sp>
      <p:sp>
        <p:nvSpPr>
          <p:cNvPr id="2" name="Content Placeholder 1"/>
          <p:cNvSpPr>
            <a:spLocks noGrp="1"/>
          </p:cNvSpPr>
          <p:nvPr>
            <p:ph idx="1"/>
          </p:nvPr>
        </p:nvSpPr>
        <p:spPr/>
        <p:txBody>
          <a:bodyPr>
            <a:normAutofit fontScale="92500" lnSpcReduction="10000"/>
          </a:bodyPr>
          <a:lstStyle/>
          <a:p>
            <a:r>
              <a:rPr lang="en-US" dirty="0"/>
              <a:t>Jr. High School:</a:t>
            </a:r>
          </a:p>
          <a:p>
            <a:pPr marL="0" indent="0">
              <a:buNone/>
            </a:pPr>
            <a:r>
              <a:rPr lang="en-US" dirty="0"/>
              <a:t>		Pd. 1: 	 	7:39am – 8:06am </a:t>
            </a:r>
          </a:p>
          <a:p>
            <a:pPr marL="0" indent="0">
              <a:buNone/>
            </a:pPr>
            <a:r>
              <a:rPr lang="en-US" dirty="0"/>
              <a:t>		Pd. 2: 		8:09am – 8:35am </a:t>
            </a:r>
          </a:p>
          <a:p>
            <a:pPr marL="0" indent="0">
              <a:buNone/>
            </a:pPr>
            <a:r>
              <a:rPr lang="en-US" dirty="0"/>
              <a:t>		Pd. 3:	 	8:38am – 9:04am</a:t>
            </a:r>
          </a:p>
          <a:p>
            <a:pPr marL="0" indent="0">
              <a:buNone/>
            </a:pPr>
            <a:r>
              <a:rPr lang="en-US" dirty="0"/>
              <a:t>		Pd. 4: 	 	9:07am – 9:33am </a:t>
            </a:r>
          </a:p>
          <a:p>
            <a:pPr marL="0" indent="0">
              <a:buNone/>
            </a:pPr>
            <a:r>
              <a:rPr lang="en-US" dirty="0"/>
              <a:t>		Pd. 5/6: 	9:36 – 10:02am </a:t>
            </a:r>
          </a:p>
          <a:p>
            <a:pPr marL="0" indent="0">
              <a:buNone/>
            </a:pPr>
            <a:r>
              <a:rPr lang="en-US" dirty="0"/>
              <a:t>		Pd. 7: 	  	10:05 – 10:31am </a:t>
            </a:r>
          </a:p>
          <a:p>
            <a:pPr marL="0" indent="0">
              <a:buNone/>
            </a:pPr>
            <a:r>
              <a:rPr lang="en-US" dirty="0"/>
              <a:t>		Pd. 8: 	  	10:34 – 11:00am </a:t>
            </a:r>
          </a:p>
          <a:p>
            <a:pPr marL="0" indent="0">
              <a:buNone/>
            </a:pPr>
            <a:endParaRPr lang="en-US" dirty="0"/>
          </a:p>
          <a:p>
            <a:pPr marL="0" indent="0">
              <a:buNone/>
            </a:pPr>
            <a:r>
              <a:rPr lang="en-US" sz="2400" dirty="0"/>
              <a:t>* Teachers will be available in the afternoon via email and Schoology messaging to assist students with questions. </a:t>
            </a:r>
          </a:p>
        </p:txBody>
      </p:sp>
    </p:spTree>
    <p:extLst>
      <p:ext uri="{BB962C8B-B14F-4D97-AF65-F5344CB8AC3E}">
        <p14:creationId xmlns:p14="http://schemas.microsoft.com/office/powerpoint/2010/main" val="113639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a:latin typeface="Arial" panose="020B0604020202020204" pitchFamily="34" charset="0"/>
                <a:cs typeface="Arial" panose="020B0604020202020204" pitchFamily="34" charset="0"/>
              </a:rPr>
              <a:t>What will the FID schedule look like? </a:t>
            </a:r>
          </a:p>
        </p:txBody>
      </p:sp>
      <p:sp>
        <p:nvSpPr>
          <p:cNvPr id="2" name="Content Placeholder 1"/>
          <p:cNvSpPr>
            <a:spLocks noGrp="1"/>
          </p:cNvSpPr>
          <p:nvPr>
            <p:ph idx="1"/>
          </p:nvPr>
        </p:nvSpPr>
        <p:spPr/>
        <p:txBody>
          <a:bodyPr>
            <a:normAutofit/>
          </a:bodyPr>
          <a:lstStyle/>
          <a:p>
            <a:r>
              <a:rPr lang="en-US" dirty="0"/>
              <a:t>Sr. High School:</a:t>
            </a:r>
          </a:p>
          <a:p>
            <a:pPr marL="0" indent="0">
              <a:buNone/>
            </a:pPr>
            <a:r>
              <a:rPr lang="en-US" dirty="0"/>
              <a:t>		Block 1: 	 	7:45am – 8:35am </a:t>
            </a:r>
          </a:p>
          <a:p>
            <a:pPr marL="0" indent="0">
              <a:buNone/>
            </a:pPr>
            <a:r>
              <a:rPr lang="en-US" dirty="0"/>
              <a:t>		Block 2: 	 	8:45am – 9:35am </a:t>
            </a:r>
          </a:p>
          <a:p>
            <a:pPr marL="0" indent="0">
              <a:buNone/>
            </a:pPr>
            <a:r>
              <a:rPr lang="en-US" dirty="0"/>
              <a:t>		Screen Break:  	9:35am – 10:05am </a:t>
            </a:r>
          </a:p>
          <a:p>
            <a:pPr marL="0" indent="0">
              <a:buNone/>
            </a:pPr>
            <a:r>
              <a:rPr lang="en-US" dirty="0"/>
              <a:t>		Block 3: 	 	10:05am  – 10:55am</a:t>
            </a:r>
          </a:p>
          <a:p>
            <a:pPr marL="0" indent="0">
              <a:buNone/>
            </a:pPr>
            <a:r>
              <a:rPr lang="en-US" dirty="0"/>
              <a:t>		Block 4: 	 	11:05am  – 11:55am </a:t>
            </a:r>
          </a:p>
          <a:p>
            <a:pPr marL="0" indent="0">
              <a:buNone/>
            </a:pPr>
            <a:r>
              <a:rPr lang="en-US" dirty="0"/>
              <a:t>		</a:t>
            </a:r>
          </a:p>
          <a:p>
            <a:pPr marL="0" indent="0">
              <a:buNone/>
            </a:pPr>
            <a:r>
              <a:rPr lang="en-US" sz="2400" dirty="0"/>
              <a:t>* Teachers will be available in the afternoon via email and Schoology messaging to assist students with questions. </a:t>
            </a:r>
          </a:p>
        </p:txBody>
      </p:sp>
    </p:spTree>
    <p:extLst>
      <p:ext uri="{BB962C8B-B14F-4D97-AF65-F5344CB8AC3E}">
        <p14:creationId xmlns:p14="http://schemas.microsoft.com/office/powerpoint/2010/main" val="4666516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sentation on brainstorming">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Business brainstorming presentation.potx" id="{DE77CA07-3D7A-4CF2-AF02-587F794CB3CB}" vid="{13C2A94F-C0A1-4622-B71C-29A3B00D5E0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433</TotalTime>
  <Words>1095</Words>
  <Application>Microsoft Office PowerPoint</Application>
  <PresentationFormat>Widescreen</PresentationFormat>
  <Paragraphs>110</Paragraphs>
  <Slides>17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Century Gothic</vt:lpstr>
      <vt:lpstr>Palatino Linotype</vt:lpstr>
      <vt:lpstr>Wingdings 2</vt:lpstr>
      <vt:lpstr>Presentation on brainstorming</vt:lpstr>
      <vt:lpstr>Flexible Instructional Days  (FID)  Information   </vt:lpstr>
      <vt:lpstr>What is a Flexible Instructional Day? </vt:lpstr>
      <vt:lpstr>Will there still be snow days? </vt:lpstr>
      <vt:lpstr>What is the benefit of a Flexible Instructional Day?  </vt:lpstr>
      <vt:lpstr>How will I know if the district calls a Flexible Instructional Day (FID)?</vt:lpstr>
      <vt:lpstr>What will the FID schedule look like? </vt:lpstr>
      <vt:lpstr>What will the FID schedule look like? </vt:lpstr>
      <vt:lpstr>What will the FID schedule look like? </vt:lpstr>
      <vt:lpstr>What will the FID schedule look like? </vt:lpstr>
      <vt:lpstr>Will attendance count on  Flexible Instructional Days? </vt:lpstr>
      <vt:lpstr>What if a teacher or student is sick on a Flexible Instructional Day? </vt:lpstr>
      <vt:lpstr>What if we do not have a device or internet access?</vt:lpstr>
      <vt:lpstr>What if we experience technology issues or lose power and/or internet?</vt:lpstr>
      <vt:lpstr>Will FID assignments be graded? </vt:lpstr>
      <vt:lpstr>My child has an IEP, will his/her lesson be modified appropriately?</vt:lpstr>
      <vt:lpstr>Will meals be served on Flexible Instructional Days? </vt:lpstr>
      <vt:lpstr>Will after school activities and athletics be canceled?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Flexible Instructional Days  (FID)  Information Session</dc:title>
  <dc:creator>Jamie Schuler</dc:creator>
  <cp:lastModifiedBy>Jamie Schuler</cp:lastModifiedBy>
  <cp:revision>25</cp:revision>
  <cp:lastPrinted>2021-12-14T20:59:49Z</cp:lastPrinted>
  <dcterms:created xsi:type="dcterms:W3CDTF">2021-12-14T17:17:26Z</dcterms:created>
  <dcterms:modified xsi:type="dcterms:W3CDTF">2022-10-05T19:50:01Z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